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5"/>
  </p:notesMasterIdLst>
  <p:sldIdLst>
    <p:sldId id="256" r:id="rId5"/>
    <p:sldId id="263" r:id="rId6"/>
    <p:sldId id="264" r:id="rId7"/>
    <p:sldId id="265" r:id="rId8"/>
    <p:sldId id="266" r:id="rId9"/>
    <p:sldId id="257" r:id="rId10"/>
    <p:sldId id="258" r:id="rId11"/>
    <p:sldId id="259" r:id="rId12"/>
    <p:sldId id="260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0CEF6-9375-49C8-9AF3-A0FE24EC16B3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A237E-2DE6-4FD2-A7F2-1AE255015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8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if you are not that knowledgeable in the use of computer, initial assistance by</a:t>
            </a:r>
            <a:r>
              <a:rPr lang="en-US" baseline="0" dirty="0" smtClean="0"/>
              <a:t> a more experienced person can facilitate and encourage the use of the tool.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A237E-2DE6-4FD2-A7F2-1AE2550157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9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Something went wrong on the tool for the maternity protection? It’s the system</a:t>
            </a:r>
            <a:r>
              <a:rPr lang="en-US" baseline="0" dirty="0" smtClean="0"/>
              <a:t> I think that has problem with it…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A237E-2DE6-4FD2-A7F2-1AE2550157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43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Resolve</a:t>
            </a:r>
            <a:r>
              <a:rPr lang="en-US" baseline="0" dirty="0" smtClean="0"/>
              <a:t> the weaknesses I observed when using the tool…But this can be endorsed already with minor improvement in the system…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A237E-2DE6-4FD2-A7F2-1AE2550157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6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34458" indent="-282484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29935" indent="-22598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81909" indent="-22598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33882" indent="-225987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485856" indent="-225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37830" indent="-225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389804" indent="-225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41778" indent="-2259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C62C6F9-FDEF-4A29-978B-9B7FCDEF2FDD}" type="slidenum">
              <a:rPr lang="en-US">
                <a:solidFill>
                  <a:prstClr val="black"/>
                </a:solidFill>
              </a:rPr>
              <a:pPr eaLnBrk="1" hangingPunct="1"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5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12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4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022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19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387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8823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9660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624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78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7560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291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195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260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F3EBAA-26D1-4ACA-A8D1-CDC79B84F5A9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8952B7-ED87-42CB-93EF-6017900367CA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348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CEC4E-DC7D-4616-A187-DF71DE2F1788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E3797-E9A2-4EEC-B4A0-DBBCEDDD3A35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88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CA2651-C584-419A-914D-2625004503A4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478347-01BC-4AD6-9AB0-BB4672052E1C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9577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E1B9-1342-4A3E-998F-4E950C775FC7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0AD7-DE72-4AE5-9EE0-68BCB8D85440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630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D8C88E-61A4-409E-A257-3521985B2416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58802F-B193-471B-96E1-F01712D7E078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102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92D7-4DBC-4FB9-9EC4-96243182E35C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D96C-FEC5-4AD7-AF24-B076E463E9DB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3939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5EC0B-B6F2-4E48-BEAC-8DC2D591906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55D8A9-9B8E-41F0-9C81-D673D2AC8E65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806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38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C60B47-314A-4810-BADC-D2795CC922C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AE5433-B4CF-4140-9E52-8E766AB55CC1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1087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BAFD1-DDD3-45EF-BDFA-CDA1C73A3A13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B8C904-94D9-4F2C-A794-C16FBC1112D7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3299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F08B2-8E7A-4796-942C-7B202221EEA8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A596-4B51-4443-86B8-9476CC5109BF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107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01E9-FF46-4930-B93A-C8C7EC7500B8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0DD93-5B99-463D-AA92-1A58ABBF5103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8161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F3EBAA-26D1-4ACA-A8D1-CDC79B84F5A9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8952B7-ED87-42CB-93EF-6017900367CA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24231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CEC4E-DC7D-4616-A187-DF71DE2F1788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E3797-E9A2-4EEC-B4A0-DBBCEDDD3A35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593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CA2651-C584-419A-914D-2625004503A4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478347-01BC-4AD6-9AB0-BB4672052E1C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5024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9E1B9-1342-4A3E-998F-4E950C775FC7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D0AD7-DE72-4AE5-9EE0-68BCB8D85440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3544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D8C88E-61A4-409E-A257-3521985B2416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58802F-B193-471B-96E1-F01712D7E078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4263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92D7-4DBC-4FB9-9EC4-96243182E35C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5D96C-FEC5-4AD7-AF24-B076E463E9DB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01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1028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55EC0B-B6F2-4E48-BEAC-8DC2D591906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55D8A9-9B8E-41F0-9C81-D673D2AC8E65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12090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C60B47-314A-4810-BADC-D2795CC922C2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AE5433-B4CF-4140-9E52-8E766AB55CC1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5131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7BAFD1-DDD3-45EF-BDFA-CDA1C73A3A13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B8C904-94D9-4F2C-A794-C16FBC1112D7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5195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F08B2-8E7A-4796-942C-7B202221EEA8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FA596-4B51-4443-86B8-9476CC5109BF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3822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C01E9-FF46-4930-B93A-C8C7EC7500B8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0DD93-5B99-463D-AA92-1A58ABBF5103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48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9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40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428B7-FB59-4885-B210-E37103FCD3DE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FCF1E-F5BC-4CC4-A108-D035AA93C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0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7FABD-3B5C-4A49-986B-8CFB84B0F78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E7BFD-BB85-4F8F-A88C-1E88ACC230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55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612392F-C9D7-49AA-B4C9-346826FD5529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0E01F6E-93F2-41FC-B4D2-769379B7C2D5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74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612392F-C9D7-49AA-B4C9-346826FD5529}" type="datetimeFigureOut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5/9/2014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20E01F6E-93F2-41FC-B4D2-769379B7C2D5}" type="slidenum">
              <a:rPr 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101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www.freeldsart.com/images/clipart/pillar-c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Infant and Young Child Feeding (IYCF)</a:t>
            </a:r>
            <a:br>
              <a:rPr lang="en-US" dirty="0" smtClean="0"/>
            </a:br>
            <a:r>
              <a:rPr lang="en-US" dirty="0" smtClean="0"/>
              <a:t>Financial Planning Tool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User’s Experience: Philippines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5257801"/>
            <a:ext cx="36922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VICENTA E. BORJA, RN, MPH</a:t>
            </a:r>
          </a:p>
          <a:p>
            <a:r>
              <a:rPr lang="en-US" dirty="0" smtClean="0"/>
              <a:t>Supervising Health Program Officer and Program Manager, IYCF</a:t>
            </a:r>
          </a:p>
          <a:p>
            <a:r>
              <a:rPr lang="en-US" dirty="0" smtClean="0"/>
              <a:t>Department of Health</a:t>
            </a:r>
          </a:p>
          <a:p>
            <a:r>
              <a:rPr lang="en-US" dirty="0" smtClean="0"/>
              <a:t>Philippines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4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/>
          </a:blip>
          <a:stretch>
            <a:fillRect/>
          </a:stretch>
        </p:blipFill>
        <p:spPr>
          <a:xfrm>
            <a:off x="609600" y="-457200"/>
            <a:ext cx="7391400" cy="6857999"/>
          </a:xfrm>
          <a:ln w="15875">
            <a:solidFill>
              <a:srgbClr val="EFF3E1">
                <a:alpha val="63000"/>
              </a:srgbClr>
            </a:solidFill>
          </a:ln>
          <a:effectLst>
            <a:glow rad="152400">
              <a:srgbClr val="EBECCC">
                <a:alpha val="36000"/>
              </a:srgbClr>
            </a:glow>
            <a:outerShdw blurRad="292100" dir="13500000" sy="23000" kx="1200000" algn="br" rotWithShape="0">
              <a:prstClr val="black">
                <a:alpha val="15000"/>
              </a:prstClr>
            </a:outerShdw>
            <a:softEdge rad="31750"/>
          </a:effectLst>
          <a:scene3d>
            <a:camera prst="orthographicFront"/>
            <a:lightRig rig="twoPt" dir="t"/>
          </a:scene3d>
          <a:sp3d prstMaterial="softEdge"/>
        </p:spPr>
      </p:pic>
      <p:pic>
        <p:nvPicPr>
          <p:cNvPr id="5" name="Picture 4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514600" y="2642681"/>
            <a:ext cx="3581400" cy="31937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19505268">
            <a:off x="-1936750" y="1109663"/>
            <a:ext cx="8229600" cy="1143000"/>
          </a:xfrm>
        </p:spPr>
        <p:txBody>
          <a:bodyPr/>
          <a:lstStyle/>
          <a:p>
            <a:r>
              <a:rPr lang="en-US" sz="5400" b="1" smtClean="0">
                <a:solidFill>
                  <a:srgbClr val="D737C0"/>
                </a:solidFill>
                <a:latin typeface="Bradley Hand ITC" pitchFamily="66" charset="0"/>
              </a:rPr>
              <a:t>THANK YOU!!!</a:t>
            </a:r>
          </a:p>
        </p:txBody>
      </p:sp>
    </p:spTree>
    <p:extLst>
      <p:ext uri="{BB962C8B-B14F-4D97-AF65-F5344CB8AC3E}">
        <p14:creationId xmlns:p14="http://schemas.microsoft.com/office/powerpoint/2010/main" val="374479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45493 L 0.00417 0.011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23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Philippine IYCF Strategic Plan of Action 2011-2016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2743200" y="438150"/>
            <a:ext cx="4073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srgbClr val="0033CC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Key Intervention Settings and Services</a:t>
            </a:r>
            <a:endParaRPr lang="en-US" sz="2000">
              <a:solidFill>
                <a:srgbClr val="0033CC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3315" name="Picture 4" descr="C:\Users\Loret\Desktop\aaa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7802563" cy="573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3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l_fi" descr="http://www.freeldsart.com/images/clipart/pillar-c.gif"/>
          <p:cNvPicPr>
            <a:picLocks noChangeAspect="1" noChangeArrowheads="1"/>
          </p:cNvPicPr>
          <p:nvPr/>
        </p:nvPicPr>
        <p:blipFill>
          <a:blip r:embed="rId2" r:link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10000"/>
            <a:ext cx="13954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7772400" y="1219200"/>
            <a:ext cx="1162050" cy="1473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Goal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Reduction of child mortality and morbidity through optimal feeding of infants and young children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40" name="AutoShape 3"/>
          <p:cNvSpPr>
            <a:spLocks noChangeArrowheads="1"/>
          </p:cNvSpPr>
          <p:nvPr/>
        </p:nvSpPr>
        <p:spPr bwMode="auto">
          <a:xfrm>
            <a:off x="6400800" y="609600"/>
            <a:ext cx="885825" cy="447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B0B0B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341" name="AutoShape 8"/>
          <p:cNvSpPr>
            <a:spLocks noChangeArrowheads="1"/>
          </p:cNvSpPr>
          <p:nvPr/>
        </p:nvSpPr>
        <p:spPr bwMode="auto">
          <a:xfrm>
            <a:off x="3752850" y="609600"/>
            <a:ext cx="885825" cy="447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B0B0B0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342" name="AutoShape 4"/>
          <p:cNvSpPr>
            <a:spLocks noChangeArrowheads="1"/>
          </p:cNvSpPr>
          <p:nvPr/>
        </p:nvSpPr>
        <p:spPr bwMode="auto">
          <a:xfrm>
            <a:off x="942975" y="685800"/>
            <a:ext cx="885825" cy="4476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gradFill rotWithShape="1">
            <a:gsLst>
              <a:gs pos="0">
                <a:srgbClr val="FFFFFF"/>
              </a:gs>
              <a:gs pos="100000">
                <a:srgbClr val="C8C8C8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819400" y="1219200"/>
            <a:ext cx="3124200" cy="541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Action Points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1.1 Formalize partnerships with </a:t>
            </a: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GOs and NGOs working on IYCF program coordination and implementation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2.1 Institutionalize the IYCF monitoring and tracking system for national, regional and LGU levels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2.2 Participation of the IYCF Focal person in MNCHN planning and monitoring activities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3.1 Consultation mechanism with the IAC and DOJ for the enforcement of the Milk Code and with other relevant GOs for other IYCF related legislations and regulations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eaLnBrk="1" fontAlgn="base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3.2  Support Civil Society  in the implementation and enforcement of IYCF related laws and regulations</a:t>
            </a:r>
            <a:endParaRPr lang="en-US" sz="110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4.1 Modeling the MBF system in the key intervention settings in selected regions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4.2 Creation of a Regional and National incentive and awarding systems for the most outstanding IYCF champions in the different sectors of society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4.3 Allocate/Raise /Seek resources for IYCF Research activities that document best practices in the Philippines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5.1 Setting up of a fund raising mechanism for IYCF with the participation of International Organizations and the Private Sector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81000" y="1219200"/>
            <a:ext cx="2286000" cy="43037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Strategies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800" dirty="0">
              <a:ln>
                <a:solidFill>
                  <a:srgbClr val="3891A7"/>
                </a:solidFill>
              </a:ln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100" dirty="0">
                <a:solidFill>
                  <a:sysClr val="windowText" lastClr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Partnerships with  NGOs and GOs in the coordination and implementation of the  IYCF program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Integration of key IYCF action points in the MNCHN Plan of Action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Harnessing the executive arm of government to implement and enforce the IYCF related legislations and regulations (EO 51, RA 7200 and RA 10028)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 Intensified focused activities to create an environment supportive to IYCF  practices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Engaging Private Sector and International Organization to raise funding for the scaling up and support of the IYCF program</a:t>
            </a:r>
            <a:endParaRPr lang="en-US" sz="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5" name="Text Box 6"/>
          <p:cNvSpPr txBox="1">
            <a:spLocks noChangeArrowheads="1"/>
          </p:cNvSpPr>
          <p:nvPr/>
        </p:nvSpPr>
        <p:spPr bwMode="auto">
          <a:xfrm>
            <a:off x="6096000" y="1219200"/>
            <a:ext cx="1543050" cy="2590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Intervention Focus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Health Facility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(all levels 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srgbClr val="000000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Family/Community/Public Place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Workplace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(formal and informal)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School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(different levels)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Industry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(monitoring &amp; compliance)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46" name="Text Box 1"/>
          <p:cNvSpPr txBox="1">
            <a:spLocks noChangeArrowheads="1"/>
          </p:cNvSpPr>
          <p:nvPr/>
        </p:nvSpPr>
        <p:spPr bwMode="auto">
          <a:xfrm>
            <a:off x="6172200" y="4800600"/>
            <a:ext cx="1485900" cy="666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Capacity Building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Supportive Supervision</a:t>
            </a:r>
            <a:endParaRPr lang="en-US" sz="800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11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Communication</a:t>
            </a:r>
            <a:endParaRPr lang="en-US">
              <a:solidFill>
                <a:prstClr val="black"/>
              </a:solidFill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1219200" y="241300"/>
            <a:ext cx="678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Arial Narrow" pitchFamily="34" charset="0"/>
                <a:ea typeface="Times New Roman" pitchFamily="18" charset="0"/>
                <a:cs typeface="Arial" pitchFamily="34" charset="0"/>
              </a:rPr>
              <a:t>Framework: National Plan of Action for Infant and Young Child Feeding, Philippines, 2011-2016</a:t>
            </a:r>
            <a:endParaRPr lang="en-US" sz="80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348" name="Rectangle 1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22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/>
              <a:t>Experience…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1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III. General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Strengths:</a:t>
            </a:r>
          </a:p>
          <a:p>
            <a:r>
              <a:rPr lang="en-US" sz="2800" dirty="0" smtClean="0"/>
              <a:t>User friendly</a:t>
            </a:r>
          </a:p>
          <a:p>
            <a:pPr>
              <a:buFontTx/>
              <a:buChar char="-"/>
            </a:pPr>
            <a:r>
              <a:rPr lang="en-US" sz="2800" dirty="0"/>
              <a:t>j</a:t>
            </a:r>
            <a:r>
              <a:rPr lang="en-US" sz="2800" dirty="0" smtClean="0"/>
              <a:t>ust need initial assistance for a person who wants readily available form </a:t>
            </a:r>
          </a:p>
          <a:p>
            <a:pPr lvl="0"/>
            <a:r>
              <a:rPr lang="en-US" sz="2800" dirty="0">
                <a:solidFill>
                  <a:prstClr val="black"/>
                </a:solidFill>
              </a:rPr>
              <a:t>Efficient</a:t>
            </a:r>
          </a:p>
          <a:p>
            <a:pPr lvl="0">
              <a:buFontTx/>
              <a:buChar char="-"/>
            </a:pPr>
            <a:r>
              <a:rPr lang="en-US" sz="2800" dirty="0">
                <a:solidFill>
                  <a:prstClr val="black"/>
                </a:solidFill>
              </a:rPr>
              <a:t>provides the </a:t>
            </a:r>
            <a:r>
              <a:rPr lang="en-US" sz="2800" dirty="0" smtClean="0">
                <a:solidFill>
                  <a:prstClr val="black"/>
                </a:solidFill>
              </a:rPr>
              <a:t>components </a:t>
            </a:r>
            <a:r>
              <a:rPr lang="en-US" sz="2800" dirty="0">
                <a:solidFill>
                  <a:prstClr val="black"/>
                </a:solidFill>
              </a:rPr>
              <a:t>essential </a:t>
            </a:r>
            <a:r>
              <a:rPr lang="en-US" sz="2800" dirty="0" smtClean="0">
                <a:solidFill>
                  <a:prstClr val="black"/>
                </a:solidFill>
              </a:rPr>
              <a:t>for funding  </a:t>
            </a:r>
            <a:r>
              <a:rPr lang="en-US" sz="2800" dirty="0">
                <a:solidFill>
                  <a:prstClr val="black"/>
                </a:solidFill>
              </a:rPr>
              <a:t>IYCF           </a:t>
            </a:r>
          </a:p>
          <a:p>
            <a:pPr marL="0" lvl="0" indent="0">
              <a:buNone/>
            </a:pPr>
            <a:r>
              <a:rPr lang="en-US" sz="2800" dirty="0">
                <a:solidFill>
                  <a:prstClr val="black"/>
                </a:solidFill>
              </a:rPr>
              <a:t>    implementation  </a:t>
            </a:r>
            <a:r>
              <a:rPr lang="en-US" sz="2800" dirty="0" smtClean="0">
                <a:solidFill>
                  <a:prstClr val="black"/>
                </a:solidFill>
              </a:rPr>
              <a:t>and prioritizing activities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 smtClean="0"/>
              <a:t>Encouraging</a:t>
            </a:r>
          </a:p>
          <a:p>
            <a:pPr>
              <a:buFontTx/>
              <a:buChar char="-"/>
            </a:pPr>
            <a:r>
              <a:rPr lang="en-US" sz="2800" dirty="0" smtClean="0"/>
              <a:t>gives an overall idea of the budget needed for IYCF without using calculator repeatedly</a:t>
            </a:r>
          </a:p>
        </p:txBody>
      </p:sp>
    </p:spTree>
    <p:extLst>
      <p:ext uri="{BB962C8B-B14F-4D97-AF65-F5344CB8AC3E}">
        <p14:creationId xmlns:p14="http://schemas.microsoft.com/office/powerpoint/2010/main" val="255111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sz="3000" dirty="0" smtClean="0">
                <a:solidFill>
                  <a:prstClr val="black"/>
                </a:solidFill>
              </a:rPr>
              <a:t>Weaknesses:</a:t>
            </a:r>
          </a:p>
          <a:p>
            <a:pPr lvl="0"/>
            <a:r>
              <a:rPr lang="en-US" sz="3000" dirty="0" smtClean="0">
                <a:solidFill>
                  <a:prstClr val="black"/>
                </a:solidFill>
              </a:rPr>
              <a:t>Sometimes </a:t>
            </a:r>
            <a:r>
              <a:rPr lang="en-US" sz="3000" dirty="0">
                <a:solidFill>
                  <a:prstClr val="black"/>
                </a:solidFill>
              </a:rPr>
              <a:t>disturbing/ </a:t>
            </a:r>
            <a:r>
              <a:rPr lang="en-US" sz="3000" dirty="0" smtClean="0">
                <a:solidFill>
                  <a:prstClr val="black"/>
                </a:solidFill>
              </a:rPr>
              <a:t>challenging</a:t>
            </a:r>
          </a:p>
          <a:p>
            <a:pPr marL="0" lv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	</a:t>
            </a:r>
            <a:r>
              <a:rPr lang="en-US" sz="3000" dirty="0" smtClean="0">
                <a:solidFill>
                  <a:prstClr val="black"/>
                </a:solidFill>
              </a:rPr>
              <a:t>- an “alien” (runtime error “1004” appears 	whenever I need to 	“save” my work;</a:t>
            </a:r>
          </a:p>
          <a:p>
            <a:pPr marL="0" lv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	</a:t>
            </a:r>
            <a:r>
              <a:rPr lang="en-US" sz="3000" dirty="0" smtClean="0">
                <a:solidFill>
                  <a:prstClr val="black"/>
                </a:solidFill>
              </a:rPr>
              <a:t>- when a work that is not yet completed is saved 	and left, when returning back to continue, the 	cursor is not in the same subject; </a:t>
            </a:r>
          </a:p>
          <a:p>
            <a:pPr marL="0" lvl="0" indent="0">
              <a:buNone/>
            </a:pPr>
            <a:r>
              <a:rPr lang="en-US" sz="3000" dirty="0">
                <a:solidFill>
                  <a:prstClr val="black"/>
                </a:solidFill>
              </a:rPr>
              <a:t>	</a:t>
            </a:r>
            <a:r>
              <a:rPr lang="en-US" sz="3000" dirty="0" smtClean="0">
                <a:solidFill>
                  <a:prstClr val="black"/>
                </a:solidFill>
              </a:rPr>
              <a:t>- need to scroll back and forth to see the 	headings of the items when typing cost as the     	whole page is not visible in the screen (ex. 	training under health &amp; nutrition) </a:t>
            </a:r>
            <a:endParaRPr lang="en-US" sz="3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31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Recommendation:</a:t>
            </a:r>
          </a:p>
          <a:p>
            <a:r>
              <a:rPr lang="en-US" dirty="0" smtClean="0"/>
              <a:t>minor improvement in the system to be more user-friendly; </a:t>
            </a:r>
          </a:p>
          <a:p>
            <a:r>
              <a:rPr lang="en-US" dirty="0" smtClean="0"/>
              <a:t>Endorse the tool to support efficient planning for IYCF (National, Regional, District/Provincial/Local);</a:t>
            </a:r>
          </a:p>
          <a:p>
            <a:r>
              <a:rPr lang="en-US" dirty="0" smtClean="0"/>
              <a:t>Be open to other components that may be added by countries based on felt needs; </a:t>
            </a:r>
          </a:p>
          <a:p>
            <a:pPr lvl="0"/>
            <a:r>
              <a:rPr lang="en-US" dirty="0">
                <a:solidFill>
                  <a:prstClr val="black"/>
                </a:solidFill>
              </a:rPr>
              <a:t>Conduct </a:t>
            </a:r>
            <a:r>
              <a:rPr lang="en-US" dirty="0" smtClean="0">
                <a:solidFill>
                  <a:prstClr val="black"/>
                </a:solidFill>
              </a:rPr>
              <a:t>follow-up of countries who adopted the IYCF Financial Planning Tool ; 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8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i="1" dirty="0" smtClean="0"/>
              <a:t>Congratulations to </a:t>
            </a:r>
            <a:r>
              <a:rPr lang="en-US" b="1" i="1" dirty="0" smtClean="0"/>
              <a:t>IBFAN Asia </a:t>
            </a:r>
            <a:r>
              <a:rPr lang="en-US" i="1" dirty="0" smtClean="0"/>
              <a:t>for this another worthy endeavor to support IYCF and to </a:t>
            </a:r>
            <a:r>
              <a:rPr lang="en-US" b="1" i="1" dirty="0" smtClean="0"/>
              <a:t>Mr. Alessandro </a:t>
            </a:r>
            <a:r>
              <a:rPr lang="en-US" b="1" i="1" dirty="0" err="1" smtClean="0"/>
              <a:t>Iellamo</a:t>
            </a:r>
            <a:r>
              <a:rPr lang="en-US" b="1" i="1" dirty="0" smtClean="0"/>
              <a:t>, IBFAN Asia Consultant </a:t>
            </a:r>
            <a:r>
              <a:rPr lang="en-US" i="1" dirty="0" smtClean="0"/>
              <a:t>who did the hard work of making this IYCF Financial Tool a reality.</a:t>
            </a:r>
          </a:p>
          <a:p>
            <a:pPr marL="0" indent="0">
              <a:buNone/>
            </a:pPr>
            <a:r>
              <a:rPr lang="en-US" i="1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145953991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589</Words>
  <Application>Microsoft Office PowerPoint</Application>
  <PresentationFormat>On-screen Show (4:3)</PresentationFormat>
  <Paragraphs>94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5_Office Theme</vt:lpstr>
      <vt:lpstr>Solstice</vt:lpstr>
      <vt:lpstr>1_Solstice</vt:lpstr>
      <vt:lpstr>Infant and Young Child Feeding (IYCF) Financial Planning Tool</vt:lpstr>
      <vt:lpstr>Part I</vt:lpstr>
      <vt:lpstr>PowerPoint Presentation</vt:lpstr>
      <vt:lpstr>PowerPoint Presentation</vt:lpstr>
      <vt:lpstr>PART II</vt:lpstr>
      <vt:lpstr>Part III. General Observations</vt:lpstr>
      <vt:lpstr>General Observations</vt:lpstr>
      <vt:lpstr>PowerPoint Presentation</vt:lpstr>
      <vt:lpstr>Lastly…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and Young Child Feeding (IYCF) Financial Planning Tool</dc:title>
  <dc:creator>user</dc:creator>
  <cp:lastModifiedBy>Satya</cp:lastModifiedBy>
  <cp:revision>21</cp:revision>
  <dcterms:created xsi:type="dcterms:W3CDTF">2013-10-07T00:29:26Z</dcterms:created>
  <dcterms:modified xsi:type="dcterms:W3CDTF">2014-05-09T09:21:43Z</dcterms:modified>
</cp:coreProperties>
</file>