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0" r:id="rId2"/>
  </p:sldMasterIdLst>
  <p:notesMasterIdLst>
    <p:notesMasterId r:id="rId12"/>
  </p:notesMasterIdLst>
  <p:handoutMasterIdLst>
    <p:handoutMasterId r:id="rId13"/>
  </p:handoutMasterIdLst>
  <p:sldIdLst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42BEACAE-8ADE-440B-8488-1207DAE3E648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A237AB7A-3264-4665-91F0-FCD55CC9B6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7C02603F-20FA-4E5C-83F1-D2F3D1FDDE93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37D4260C-9392-4369-9983-182528251E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 flipV="1">
            <a:off x="0" y="0"/>
            <a:ext cx="9144000" cy="13716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03188" y="5402263"/>
          <a:ext cx="887412" cy="1379537"/>
        </p:xfrm>
        <a:graphic>
          <a:graphicData uri="http://schemas.openxmlformats.org/presentationml/2006/ole">
            <p:oleObj spid="_x0000_s41986" name="CorelDRAW" r:id="rId3" imgW="2120900" imgH="3302000" progId="">
              <p:embed/>
            </p:oleObj>
          </a:graphicData>
        </a:graphic>
      </p:graphicFrame>
      <p:sp>
        <p:nvSpPr>
          <p:cNvPr id="139267" name="Text Placeholder 8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82550" indent="0" algn="ctr">
              <a:buFont typeface="Wingdings 2" pitchFamily="18" charset="2"/>
              <a:buNone/>
              <a:defRPr sz="3200" smtClean="0">
                <a:latin typeface="+mj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 smtClean="0">
                <a:solidFill>
                  <a:srgbClr val="CC3300"/>
                </a:solidFill>
                <a:effectLst/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2EB3AB-9774-41FB-AC47-25967D329BBD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8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 userDrawn="1"/>
        </p:nvGrpSpPr>
        <p:grpSpPr bwMode="auto">
          <a:xfrm>
            <a:off x="0" y="0"/>
            <a:ext cx="9144000" cy="1371600"/>
            <a:chOff x="0" y="-1"/>
            <a:chExt cx="9144001" cy="1371601"/>
          </a:xfrm>
        </p:grpSpPr>
        <p:sp>
          <p:nvSpPr>
            <p:cNvPr id="3" name="Rectangle 22"/>
            <p:cNvSpPr>
              <a:spLocks noChangeArrowheads="1"/>
            </p:cNvSpPr>
            <p:nvPr userDrawn="1"/>
          </p:nvSpPr>
          <p:spPr bwMode="auto">
            <a:xfrm flipV="1">
              <a:off x="0" y="-1"/>
              <a:ext cx="9144001" cy="1371601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4" name="Picture 8" descr="bpni logo1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53401" y="-1"/>
              <a:ext cx="990600" cy="1353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8E612-784E-40EA-870A-09E4E5AAB221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D0DD1-30FE-444F-97C3-E8B0D1F82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0"/>
            <a:ext cx="9144000" cy="1371600"/>
            <a:chOff x="0" y="-1"/>
            <a:chExt cx="9144001" cy="1371601"/>
          </a:xfrm>
        </p:grpSpPr>
        <p:sp>
          <p:nvSpPr>
            <p:cNvPr id="6" name="Rectangle 22"/>
            <p:cNvSpPr>
              <a:spLocks noChangeArrowheads="1"/>
            </p:cNvSpPr>
            <p:nvPr userDrawn="1"/>
          </p:nvSpPr>
          <p:spPr bwMode="auto">
            <a:xfrm flipV="1">
              <a:off x="0" y="-1"/>
              <a:ext cx="9144001" cy="1371601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7" name="Picture 8" descr="bpni logo1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53401" y="-1"/>
              <a:ext cx="990600" cy="1353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67600" cy="9461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0"/>
            <a:ext cx="511175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F6D85-C85C-4F5D-A575-1D7B29FEA00B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823E7-171A-4F1B-89F2-6B6EAF6C3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pni logo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0"/>
            <a:ext cx="9906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19531-87A0-4C86-9772-EA9C41668326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29C17-98A1-4C05-9B89-5781BFB65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0" y="0"/>
            <a:ext cx="9144000" cy="1371600"/>
            <a:chOff x="0" y="-1"/>
            <a:chExt cx="9144001" cy="1371601"/>
          </a:xfrm>
        </p:grpSpPr>
        <p:sp>
          <p:nvSpPr>
            <p:cNvPr id="5" name="Rectangle 22"/>
            <p:cNvSpPr>
              <a:spLocks noChangeArrowheads="1"/>
            </p:cNvSpPr>
            <p:nvPr userDrawn="1"/>
          </p:nvSpPr>
          <p:spPr bwMode="auto">
            <a:xfrm flipV="1">
              <a:off x="0" y="-1"/>
              <a:ext cx="9144001" cy="1371601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6" name="Picture 8" descr="bpni logo1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53401" y="-1"/>
              <a:ext cx="990600" cy="1353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579B40-B81B-46F6-8AD0-E7EFCD7C89D5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FE0C8-F6CD-4587-BF6C-5CA198A48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C1F5C4-A05B-4149-9BA8-483D655E7BDD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70F1B-A3CB-49E3-864B-B927D1FFD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 flipV="1">
            <a:off x="0" y="0"/>
            <a:ext cx="9144000" cy="13716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5" name="Picture 6" descr="bpni logo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0"/>
            <a:ext cx="9906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7406640" cy="114300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10600" cy="4724400"/>
          </a:xfrm>
        </p:spPr>
        <p:txBody>
          <a:bodyPr tIns="0"/>
          <a:lstStyle>
            <a:lvl1pPr marL="27432" indent="0" algn="l">
              <a:buNone/>
              <a:defRPr sz="28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260BD4-488A-433C-A23A-4A00A357DF5D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D75468-E4DE-472F-816A-7A0FA6A54DD8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fld id="{E00FCC3F-3977-4011-B3FA-DF8C0479C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 flipV="1">
            <a:off x="0" y="0"/>
            <a:ext cx="9144000" cy="13716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03188" y="5402263"/>
          <a:ext cx="887412" cy="1379537"/>
        </p:xfrm>
        <a:graphic>
          <a:graphicData uri="http://schemas.openxmlformats.org/presentationml/2006/ole">
            <p:oleObj spid="_x0000_s43010" name="CorelDRAW" r:id="rId3" imgW="2120900" imgH="330200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C33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496982-CE4A-41D7-964E-198452B6ACDB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549A9-227E-4A6D-B060-5238D52DD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0" y="0"/>
            <a:ext cx="9144000" cy="1371600"/>
            <a:chOff x="0" y="-1"/>
            <a:chExt cx="9144001" cy="1371601"/>
          </a:xfrm>
        </p:grpSpPr>
        <p:sp>
          <p:nvSpPr>
            <p:cNvPr id="5" name="Rectangle 22"/>
            <p:cNvSpPr>
              <a:spLocks noChangeArrowheads="1"/>
            </p:cNvSpPr>
            <p:nvPr userDrawn="1"/>
          </p:nvSpPr>
          <p:spPr bwMode="auto">
            <a:xfrm flipV="1">
              <a:off x="0" y="-1"/>
              <a:ext cx="9144001" cy="1371601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6" name="Picture 8" descr="bpni logo1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53401" y="-1"/>
              <a:ext cx="990600" cy="1353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406C7E-9A36-4045-BC4E-6B1D4B091E34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273C0-A780-4987-A461-A66548233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1371600"/>
            <a:chOff x="0" y="-1"/>
            <a:chExt cx="9144001" cy="1371601"/>
          </a:xfrm>
        </p:grpSpPr>
        <p:sp>
          <p:nvSpPr>
            <p:cNvPr id="5" name="Rectangle 22"/>
            <p:cNvSpPr>
              <a:spLocks noChangeArrowheads="1"/>
            </p:cNvSpPr>
            <p:nvPr userDrawn="1"/>
          </p:nvSpPr>
          <p:spPr bwMode="auto">
            <a:xfrm flipV="1">
              <a:off x="0" y="-1"/>
              <a:ext cx="9144001" cy="1371601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6" name="Picture 8" descr="bpni logo1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53401" y="-1"/>
              <a:ext cx="990600" cy="1353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1952D7-AD67-464E-AB20-6A2914A14416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B266A-CB0C-438E-8CF9-61137C8ADA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0"/>
            <a:ext cx="9144000" cy="1371600"/>
            <a:chOff x="0" y="-1"/>
            <a:chExt cx="9144001" cy="1371601"/>
          </a:xfrm>
        </p:grpSpPr>
        <p:sp>
          <p:nvSpPr>
            <p:cNvPr id="6" name="Rectangle 22"/>
            <p:cNvSpPr>
              <a:spLocks noChangeArrowheads="1"/>
            </p:cNvSpPr>
            <p:nvPr userDrawn="1"/>
          </p:nvSpPr>
          <p:spPr bwMode="auto">
            <a:xfrm flipV="1">
              <a:off x="0" y="-1"/>
              <a:ext cx="9144001" cy="1371601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7" name="Picture 8" descr="bpni logo1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53401" y="-1"/>
              <a:ext cx="990600" cy="1353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CA0F1-7559-4E9E-B07F-F0915EF2851D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C1F1D-CB2D-4C3F-9A0D-6674290E5C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>
            <a:grpSpLocks/>
          </p:cNvGrpSpPr>
          <p:nvPr userDrawn="1"/>
        </p:nvGrpSpPr>
        <p:grpSpPr bwMode="auto">
          <a:xfrm>
            <a:off x="0" y="0"/>
            <a:ext cx="9144000" cy="1371600"/>
            <a:chOff x="0" y="-1"/>
            <a:chExt cx="9144001" cy="1371601"/>
          </a:xfrm>
        </p:grpSpPr>
        <p:sp>
          <p:nvSpPr>
            <p:cNvPr id="8" name="Rectangle 22"/>
            <p:cNvSpPr>
              <a:spLocks noChangeArrowheads="1"/>
            </p:cNvSpPr>
            <p:nvPr userDrawn="1"/>
          </p:nvSpPr>
          <p:spPr bwMode="auto">
            <a:xfrm flipV="1">
              <a:off x="0" y="-1"/>
              <a:ext cx="9144001" cy="1371601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9" name="Picture 8" descr="bpni logo1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53401" y="-1"/>
              <a:ext cx="990600" cy="1353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2E37D-31F7-43F7-B48D-CE8A2B5761B4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B2576-9A8B-4E0F-9D52-8A4E45BD1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 userDrawn="1"/>
        </p:nvGrpSpPr>
        <p:grpSpPr bwMode="auto">
          <a:xfrm>
            <a:off x="0" y="0"/>
            <a:ext cx="9144000" cy="1371600"/>
            <a:chOff x="0" y="-1"/>
            <a:chExt cx="9144001" cy="1371601"/>
          </a:xfrm>
        </p:grpSpPr>
        <p:sp>
          <p:nvSpPr>
            <p:cNvPr id="4" name="Rectangle 22"/>
            <p:cNvSpPr>
              <a:spLocks noChangeArrowheads="1"/>
            </p:cNvSpPr>
            <p:nvPr userDrawn="1"/>
          </p:nvSpPr>
          <p:spPr bwMode="auto">
            <a:xfrm flipV="1">
              <a:off x="0" y="-1"/>
              <a:ext cx="9144001" cy="1371601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5" name="Picture 8" descr="bpni logo1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53401" y="-1"/>
              <a:ext cx="990600" cy="1353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899754-C906-4305-BC92-EAE704EEAF19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8F22D-0761-40F1-B9BC-62EA9EAC2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228600" y="1524000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" name="Date Placeholder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E65200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8B3D58BC-95E7-47F8-9BDB-1C848C83CC6B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27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914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rgbClr val="CC3300"/>
        </a:buClr>
        <a:buSzPct val="80000"/>
        <a:buFont typeface="Wingdings 2" pitchFamily="18" charset="2"/>
        <a:buChar char="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AA271278-1188-4D2E-BA9D-32D50E38C23C}" type="datetimeFigureOut">
              <a:rPr lang="en-US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E74F8E23-D45D-4ED7-BCA5-F8BBB32CCF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Investing in  the Breastfeeding Movement in India</a:t>
            </a:r>
          </a:p>
        </p:txBody>
      </p:sp>
      <p:sp>
        <p:nvSpPr>
          <p:cNvPr id="3277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smtClean="0">
                <a:ea typeface="ＭＳ Ｐゴシック" charset="-128"/>
              </a:rPr>
              <a:t>Breastfeeding Promotion Network of India </a:t>
            </a:r>
          </a:p>
          <a:p>
            <a:r>
              <a:rPr lang="en-US" sz="2000" smtClean="0">
                <a:ea typeface="ＭＳ Ｐゴシック" charset="-128"/>
              </a:rPr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CRITICAL ISSUES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400" b="1" dirty="0" smtClean="0"/>
              <a:t>Dealing with promotional tactics of baby food industry</a:t>
            </a:r>
          </a:p>
          <a:p>
            <a:pPr>
              <a:buFont typeface="Arial" charset="0"/>
              <a:buChar char="•"/>
              <a:defRPr/>
            </a:pPr>
            <a:endParaRPr lang="en-US" sz="2400" b="1" dirty="0" smtClean="0"/>
          </a:p>
          <a:p>
            <a:pPr>
              <a:buFont typeface="Arial" charset="0"/>
              <a:buChar char="•"/>
              <a:defRPr/>
            </a:pPr>
            <a:r>
              <a:rPr lang="en-US" sz="2400" b="1" dirty="0" smtClean="0"/>
              <a:t>Dealing with conflicts of interest issues in nutrition policy, </a:t>
            </a:r>
            <a:r>
              <a:rPr lang="en-US" sz="2400" b="1" dirty="0" err="1" smtClean="0"/>
              <a:t>programmes</a:t>
            </a:r>
            <a:r>
              <a:rPr lang="en-US" sz="2400" b="1" dirty="0" smtClean="0"/>
              <a:t> and BINGOs</a:t>
            </a:r>
          </a:p>
          <a:p>
            <a:pPr>
              <a:buFont typeface="Arial" charset="0"/>
              <a:buChar char="•"/>
              <a:defRPr/>
            </a:pPr>
            <a:endParaRPr lang="en-US" sz="2400" b="1" dirty="0" smtClean="0"/>
          </a:p>
          <a:p>
            <a:pPr>
              <a:buFont typeface="Arial" charset="0"/>
              <a:buChar char="•"/>
              <a:defRPr/>
            </a:pPr>
            <a:r>
              <a:rPr lang="en-US" sz="2400" b="1" dirty="0" smtClean="0"/>
              <a:t>Addressing lack of information to women and community</a:t>
            </a:r>
          </a:p>
          <a:p>
            <a:pPr>
              <a:buFont typeface="Arial" charset="0"/>
              <a:buChar char="•"/>
              <a:defRPr/>
            </a:pPr>
            <a:endParaRPr lang="en-US" sz="2400" b="1" dirty="0" smtClean="0"/>
          </a:p>
          <a:p>
            <a:pPr>
              <a:buFont typeface="Arial" charset="0"/>
              <a:buChar char="•"/>
              <a:defRPr/>
            </a:pPr>
            <a:r>
              <a:rPr lang="en-US" sz="2400" b="1" dirty="0" smtClean="0"/>
              <a:t>Addressing increased Non-Communicable Disease (NCD) Burden with focus on childhood obesity and diabetes</a:t>
            </a:r>
          </a:p>
          <a:p>
            <a:pPr>
              <a:buFont typeface="Arial" charset="0"/>
              <a:buChar char="•"/>
              <a:defRPr/>
            </a:pPr>
            <a:endParaRPr lang="en-US" sz="2400" b="1" dirty="0" smtClean="0"/>
          </a:p>
          <a:p>
            <a:pPr>
              <a:buFont typeface="Arial" charset="0"/>
              <a:buChar char="•"/>
              <a:defRPr/>
            </a:pPr>
            <a:r>
              <a:rPr lang="en-US" sz="2400" b="1" dirty="0" smtClean="0"/>
              <a:t>Mobilizing global and countywide support to track breastfeeding trends</a:t>
            </a:r>
          </a:p>
          <a:p>
            <a:pPr>
              <a:buFont typeface="Arial" charset="0"/>
              <a:buChar char="•"/>
              <a:defRPr/>
            </a:pPr>
            <a:endParaRPr lang="en-US" sz="2400" b="1" dirty="0" smtClean="0"/>
          </a:p>
          <a:p>
            <a:pPr>
              <a:buFont typeface="Arial" charset="0"/>
              <a:buChar char="•"/>
              <a:defRPr/>
            </a:pPr>
            <a:r>
              <a:rPr lang="en-US" sz="2400" b="1" dirty="0" smtClean="0"/>
              <a:t>Improving breastfeeding rates</a:t>
            </a:r>
          </a:p>
          <a:p>
            <a:pPr>
              <a:buFont typeface="Arial" charset="0"/>
              <a:buNone/>
              <a:defRPr/>
            </a:pPr>
            <a:endParaRPr lang="en-US" sz="2400" b="1" dirty="0" smtClean="0"/>
          </a:p>
          <a:p>
            <a:pPr>
              <a:buFont typeface="Arial" charset="0"/>
              <a:buChar char="•"/>
              <a:defRPr/>
            </a:pPr>
            <a:r>
              <a:rPr lang="en-US" sz="2400" b="1" dirty="0" smtClean="0"/>
              <a:t>Addressing unstable funding situation</a:t>
            </a:r>
          </a:p>
          <a:p>
            <a:pPr>
              <a:buFont typeface="Arial" charset="0"/>
              <a:buChar char="•"/>
              <a:defRPr/>
            </a:pPr>
            <a:endParaRPr lang="en-US" sz="2400" b="1" dirty="0" smtClean="0"/>
          </a:p>
          <a:p>
            <a:pPr>
              <a:buFont typeface="Arial" charset="0"/>
              <a:buChar char="•"/>
              <a:defRPr/>
            </a:pPr>
            <a:endParaRPr lang="en-US" b="1" dirty="0" smtClean="0"/>
          </a:p>
          <a:p>
            <a:pPr>
              <a:buFont typeface="Arial" charset="0"/>
              <a:buChar char="•"/>
              <a:defRPr/>
            </a:pPr>
            <a:endParaRPr lang="en-US" b="1" dirty="0" smtClean="0"/>
          </a:p>
          <a:p>
            <a:pPr>
              <a:buFont typeface="Arial" charset="0"/>
              <a:buChar char="•"/>
              <a:defRPr/>
            </a:pPr>
            <a:endParaRPr lang="en-US" b="1" dirty="0" smtClean="0"/>
          </a:p>
          <a:p>
            <a:pPr>
              <a:buFont typeface="Arial" charset="0"/>
              <a:buChar char="•"/>
              <a:defRPr/>
            </a:pPr>
            <a:endParaRPr lang="en-US" b="1" dirty="0" smtClean="0"/>
          </a:p>
          <a:p>
            <a:pPr>
              <a:buFont typeface="Arial" charset="0"/>
              <a:buChar char="•"/>
              <a:defRPr/>
            </a:pPr>
            <a:endParaRPr lang="en-US" b="1" dirty="0" smtClean="0"/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FF"/>
                </a:solidFill>
                <a:ea typeface="ＭＳ Ｐゴシック" charset="-128"/>
              </a:rPr>
              <a:t>PURPOSE 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None/>
            </a:pPr>
            <a:r>
              <a:rPr lang="en-US" b="1" smtClean="0">
                <a:ea typeface="ＭＳ Ｐゴシック" charset="-128"/>
              </a:rPr>
              <a:t>    </a:t>
            </a:r>
            <a:r>
              <a:rPr lang="en-US" sz="2400" b="1" smtClean="0">
                <a:ea typeface="ＭＳ Ｐゴシック" charset="-128"/>
              </a:rPr>
              <a:t>To assist and support the Centre and State Governments in India for implementing the IMS Act; to contribute to bridging gaps in programmes on promotion and support of breastfeeding; to monitor the Global Strategy for Infant and Young Child Feeding globally and nationally using innovative tracking tools; to monitor the nutrition and food businesses to keep a check on unethical/inappropriate marketing and promotion of baby foods, other unhealthy foods, related equipment; and to reach out to women with accurate information in order to improve health and nutrition of women and children.</a:t>
            </a:r>
          </a:p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  <a:ea typeface="ＭＳ Ｐゴシック" charset="-128"/>
              </a:rPr>
              <a:t>RESULT FRAMEWORK</a:t>
            </a:r>
          </a:p>
        </p:txBody>
      </p:sp>
      <p:sp>
        <p:nvSpPr>
          <p:cNvPr id="35842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RESULT 1 </a:t>
            </a:r>
          </a:p>
        </p:txBody>
      </p:sp>
      <p:sp>
        <p:nvSpPr>
          <p:cNvPr id="3584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ea typeface="ＭＳ Ｐゴシック" charset="-128"/>
              </a:rPr>
              <a:t>Strengthened capacity of the governments both at the centre and state in implementing the IMS Act</a:t>
            </a:r>
          </a:p>
          <a:p>
            <a:endParaRPr lang="en-US" smtClean="0">
              <a:ea typeface="ＭＳ Ｐゴシック" charset="-128"/>
            </a:endParaRPr>
          </a:p>
        </p:txBody>
      </p:sp>
      <p:sp>
        <p:nvSpPr>
          <p:cNvPr id="35844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RESULT 2</a:t>
            </a:r>
          </a:p>
        </p:txBody>
      </p:sp>
      <p:sp>
        <p:nvSpPr>
          <p:cNvPr id="35845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smtClean="0">
                <a:ea typeface="ＭＳ Ｐゴシック" charset="-128"/>
              </a:rPr>
              <a:t>Strengthened capacity of State governments to implement skilled breastfeeding and infant and young child feeding counseling especially for the recently launched MAA programs.</a:t>
            </a:r>
          </a:p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FF"/>
                </a:solidFill>
                <a:ea typeface="ＭＳ Ｐゴシック" charset="-128"/>
              </a:rPr>
              <a:t>RESULT FRAMEWORK</a:t>
            </a:r>
          </a:p>
        </p:txBody>
      </p:sp>
      <p:sp>
        <p:nvSpPr>
          <p:cNvPr id="36866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RESULT 3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ea typeface="ＭＳ Ｐゴシック" charset="-128"/>
              </a:rPr>
              <a:t>Innovative tools used to mobilise 50 to 70 countries and 10 States of India for policy assessment and policy environment at national level strengthened.</a:t>
            </a:r>
          </a:p>
          <a:p>
            <a:pPr>
              <a:buFont typeface="Arial" pitchFamily="34" charset="0"/>
              <a:buNone/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36868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RESULT4</a:t>
            </a:r>
          </a:p>
        </p:txBody>
      </p:sp>
      <p:sp>
        <p:nvSpPr>
          <p:cNvPr id="36869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smtClean="0">
                <a:ea typeface="ＭＳ Ｐゴシック" charset="-128"/>
              </a:rPr>
              <a:t>Alerts are created and disseminated on inappropriate marketing of unhealthy foods and strategic alliances with civil society organizations developed</a:t>
            </a:r>
          </a:p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  <a:ea typeface="ＭＳ Ｐゴシック" charset="-128"/>
              </a:rPr>
              <a:t>RESULT FRAMEWORK</a:t>
            </a:r>
          </a:p>
        </p:txBody>
      </p:sp>
      <p:sp>
        <p:nvSpPr>
          <p:cNvPr id="3789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RESULT 5</a:t>
            </a:r>
          </a:p>
        </p:txBody>
      </p:sp>
      <p:sp>
        <p:nvSpPr>
          <p:cNvPr id="3789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ea typeface="ＭＳ Ｐゴシック" charset="-128"/>
              </a:rPr>
              <a:t>Simple and correct information made available to the public through BPNI's book, 'Breastfeeding and Complementary Feeding - A Guide for Parents'</a:t>
            </a:r>
          </a:p>
          <a:p>
            <a:endParaRPr lang="en-US" smtClean="0">
              <a:ea typeface="ＭＳ Ｐゴシック" charset="-128"/>
            </a:endParaRPr>
          </a:p>
        </p:txBody>
      </p:sp>
      <p:sp>
        <p:nvSpPr>
          <p:cNvPr id="37892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RESULT 6</a:t>
            </a:r>
          </a:p>
        </p:txBody>
      </p:sp>
      <p:sp>
        <p:nvSpPr>
          <p:cNvPr id="37893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smtClean="0">
                <a:ea typeface="ＭＳ Ｐゴシック" charset="-128"/>
              </a:rPr>
              <a:t>Guidelines on Conflicts of Interest developed and Alerts on COI issued</a:t>
            </a:r>
          </a:p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FFFF"/>
                </a:solidFill>
                <a:ea typeface="ＭＳ Ｐゴシック" charset="-128"/>
              </a:rPr>
              <a:t>RESULT 7</a:t>
            </a:r>
          </a:p>
        </p:txBody>
      </p:sp>
      <p:sp>
        <p:nvSpPr>
          <p:cNvPr id="3891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1" smtClean="0">
                <a:ea typeface="ＭＳ Ｐゴシック" charset="-128"/>
              </a:rPr>
              <a:t>Sustainability of</a:t>
            </a:r>
          </a:p>
          <a:p>
            <a:r>
              <a:rPr lang="en-US" sz="2400" b="1" smtClean="0">
                <a:ea typeface="ＭＳ Ｐゴシック" charset="-128"/>
              </a:rPr>
              <a:t>fund achieved</a:t>
            </a:r>
          </a:p>
          <a:p>
            <a:r>
              <a:rPr lang="en-US" sz="2400" b="1" smtClean="0">
                <a:ea typeface="ＭＳ Ｐゴシック" charset="-128"/>
              </a:rPr>
              <a:t>through multiple</a:t>
            </a:r>
          </a:p>
          <a:p>
            <a:r>
              <a:rPr lang="en-US" sz="2400" b="1" smtClean="0">
                <a:ea typeface="ＭＳ Ｐゴシック" charset="-128"/>
              </a:rPr>
              <a:t>approaches of</a:t>
            </a:r>
          </a:p>
          <a:p>
            <a:r>
              <a:rPr lang="en-US" sz="2400" b="1" smtClean="0">
                <a:ea typeface="ＭＳ Ｐゴシック" charset="-128"/>
              </a:rPr>
              <a:t>fundraising</a:t>
            </a:r>
          </a:p>
          <a:p>
            <a:endParaRPr lang="en-US" sz="24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2"/>
          <a:srcRect l="14706" t="14583" r="15295" b="8333"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14400" y="0"/>
            <a:ext cx="7620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C00000"/>
                </a:solidFill>
              </a:rPr>
              <a:t>Flow of funds from different donors(1992-2016)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Invite partnerships with governments and other development partners in these areas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</p:txBody>
      </p:sp>
      <p:sp>
        <p:nvSpPr>
          <p:cNvPr id="409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Way Forward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Solstice">
  <a:themeElements>
    <a:clrScheme name="Custom 8">
      <a:dk1>
        <a:sysClr val="windowText" lastClr="000000"/>
      </a:dk1>
      <a:lt1>
        <a:sysClr val="window" lastClr="FFFFFF"/>
      </a:lt1>
      <a:dk2>
        <a:srgbClr val="4F271C"/>
      </a:dk2>
      <a:lt2>
        <a:srgbClr val="DE7B2A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C4E2B0"/>
      </a:hlink>
      <a:folHlink>
        <a:srgbClr val="0D97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Lalitpur PLOS</Template>
  <TotalTime>466</TotalTime>
  <Words>341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ＭＳ Ｐゴシック</vt:lpstr>
      <vt:lpstr>Calibri</vt:lpstr>
      <vt:lpstr>Wingdings 2</vt:lpstr>
      <vt:lpstr>Verdana</vt:lpstr>
      <vt:lpstr>2_Solstice</vt:lpstr>
      <vt:lpstr>Custom Design</vt:lpstr>
      <vt:lpstr>CorelDRAW</vt:lpstr>
      <vt:lpstr>Investing in  the Breastfeeding Movement in India</vt:lpstr>
      <vt:lpstr>CRITICAL ISSUES </vt:lpstr>
      <vt:lpstr>PURPOSE </vt:lpstr>
      <vt:lpstr>RESULT FRAMEWORK</vt:lpstr>
      <vt:lpstr>RESULT FRAMEWORK</vt:lpstr>
      <vt:lpstr>RESULT FRAMEWORK</vt:lpstr>
      <vt:lpstr>RESULT 7</vt:lpstr>
      <vt:lpstr>Slide 8</vt:lpstr>
      <vt:lpstr>Way Forward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peer counselling by mother support groups on Infant and Young Child Feeding practices: The Lalitpur Experience</dc:title>
  <dc:creator>Dr. Shoba Suri</dc:creator>
  <cp:lastModifiedBy>a</cp:lastModifiedBy>
  <cp:revision>57</cp:revision>
  <cp:lastPrinted>2016-11-23T12:24:57Z</cp:lastPrinted>
  <dcterms:created xsi:type="dcterms:W3CDTF">2006-08-16T00:00:00Z</dcterms:created>
  <dcterms:modified xsi:type="dcterms:W3CDTF">2016-12-01T13:31:39Z</dcterms:modified>
</cp:coreProperties>
</file>